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1" r:id="rId3"/>
    <p:sldId id="260" r:id="rId4"/>
    <p:sldId id="264" r:id="rId5"/>
    <p:sldId id="262" r:id="rId6"/>
    <p:sldId id="266" r:id="rId7"/>
    <p:sldId id="267" r:id="rId8"/>
    <p:sldId id="268" r:id="rId9"/>
    <p:sldId id="269" r:id="rId10"/>
    <p:sldId id="270" r:id="rId11"/>
    <p:sldId id="271" r:id="rId12"/>
    <p:sldId id="27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humana.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764" y="0"/>
            <a:ext cx="3426691" cy="1646302"/>
          </a:xfrm>
        </p:spPr>
        <p:txBody>
          <a:bodyPr/>
          <a:lstStyle/>
          <a:p>
            <a:r>
              <a:rPr lang="en-US" dirty="0" smtClean="0"/>
              <a:t>FACEBOOK</a:t>
            </a:r>
            <a:endParaRPr lang="en-US" dirty="0"/>
          </a:p>
        </p:txBody>
      </p:sp>
      <p:sp>
        <p:nvSpPr>
          <p:cNvPr id="3" name="Subtitle 2"/>
          <p:cNvSpPr>
            <a:spLocks noGrp="1"/>
          </p:cNvSpPr>
          <p:nvPr>
            <p:ph type="subTitle" idx="1"/>
          </p:nvPr>
        </p:nvSpPr>
        <p:spPr>
          <a:xfrm>
            <a:off x="1006764" y="1473887"/>
            <a:ext cx="6632402" cy="1096899"/>
          </a:xfrm>
        </p:spPr>
        <p:txBody>
          <a:bodyPr>
            <a:normAutofit/>
          </a:bodyPr>
          <a:lstStyle/>
          <a:p>
            <a:pPr algn="ctr"/>
            <a:r>
              <a:rPr lang="en-US" sz="2800" b="1" dirty="0" smtClean="0">
                <a:latin typeface="Calibri" panose="020F0502020204030204" pitchFamily="34" charset="0"/>
                <a:cs typeface="Calibri" panose="020F0502020204030204" pitchFamily="34" charset="0"/>
              </a:rPr>
              <a:t>Accessing Humana Approved Ads </a:t>
            </a: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97" y="3971635"/>
            <a:ext cx="2001436" cy="2045854"/>
          </a:xfrm>
          <a:prstGeom prst="rect">
            <a:avLst/>
          </a:prstGeom>
        </p:spPr>
      </p:pic>
      <p:sp>
        <p:nvSpPr>
          <p:cNvPr id="5" name="TextBox 4"/>
          <p:cNvSpPr txBox="1"/>
          <p:nvPr/>
        </p:nvSpPr>
        <p:spPr>
          <a:xfrm>
            <a:off x="2863273" y="4645891"/>
            <a:ext cx="3606244" cy="1477328"/>
          </a:xfrm>
          <a:prstGeom prst="rect">
            <a:avLst/>
          </a:prstGeom>
          <a:noFill/>
        </p:spPr>
        <p:txBody>
          <a:bodyPr wrap="none" rtlCol="0">
            <a:spAutoFit/>
          </a:bodyPr>
          <a:lstStyle/>
          <a:p>
            <a:r>
              <a:rPr lang="en-US" i="1" dirty="0" smtClean="0">
                <a:latin typeface="Calibri" panose="020F0502020204030204" pitchFamily="34" charset="0"/>
                <a:cs typeface="Calibri" panose="020F0502020204030204" pitchFamily="34" charset="0"/>
              </a:rPr>
              <a:t>Michelle Cook</a:t>
            </a:r>
          </a:p>
          <a:p>
            <a:r>
              <a:rPr lang="en-US" i="1" dirty="0" smtClean="0">
                <a:latin typeface="Calibri" panose="020F0502020204030204" pitchFamily="34" charset="0"/>
                <a:cs typeface="Calibri" panose="020F0502020204030204" pitchFamily="34" charset="0"/>
              </a:rPr>
              <a:t>Sales &amp; Marketing Support Executive</a:t>
            </a:r>
          </a:p>
          <a:p>
            <a:r>
              <a:rPr lang="en-US" i="1" dirty="0" smtClean="0">
                <a:latin typeface="Calibri" panose="020F0502020204030204" pitchFamily="34" charset="0"/>
                <a:cs typeface="Calibri" panose="020F0502020204030204" pitchFamily="34" charset="0"/>
              </a:rPr>
              <a:t>Arkansas / Oklahoma</a:t>
            </a:r>
          </a:p>
          <a:p>
            <a:r>
              <a:rPr lang="en-US" i="1" dirty="0" smtClean="0">
                <a:latin typeface="Calibri" panose="020F0502020204030204" pitchFamily="34" charset="0"/>
                <a:cs typeface="Calibri" panose="020F0502020204030204" pitchFamily="34" charset="0"/>
              </a:rPr>
              <a:t>417-430-7769</a:t>
            </a:r>
          </a:p>
          <a:p>
            <a:r>
              <a:rPr lang="en-US" i="1" dirty="0" smtClean="0">
                <a:latin typeface="Calibri" panose="020F0502020204030204" pitchFamily="34" charset="0"/>
                <a:cs typeface="Calibri" panose="020F0502020204030204" pitchFamily="34" charset="0"/>
              </a:rPr>
              <a:t>mcook25@humana.com</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26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07309" y="147755"/>
            <a:ext cx="2989575" cy="2221400"/>
          </a:xfrm>
          <a:prstGeom prst="rect">
            <a:avLst/>
          </a:prstGeom>
        </p:spPr>
      </p:pic>
      <p:sp>
        <p:nvSpPr>
          <p:cNvPr id="3" name="TextBox 2"/>
          <p:cNvSpPr txBox="1"/>
          <p:nvPr/>
        </p:nvSpPr>
        <p:spPr>
          <a:xfrm>
            <a:off x="914400" y="711201"/>
            <a:ext cx="4341091" cy="535531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Determine the budget and the duration of how long you want your ad to be boosted.</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*Facebook suggest a minimum of 4 days.</a:t>
            </a:r>
          </a:p>
          <a:p>
            <a:r>
              <a:rPr lang="en-US" dirty="0" smtClean="0">
                <a:latin typeface="Calibri" panose="020F0502020204030204" pitchFamily="34" charset="0"/>
                <a:cs typeface="Calibri" panose="020F0502020204030204" pitchFamily="34" charset="0"/>
              </a:rPr>
              <a:t>The minimum amount per day is $1.</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higher the budget, the more people you will reach with that ad.</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It’s best to start with a small budget to see how your ad will perform. You can always ad to the budget/duration later.</a:t>
            </a:r>
          </a:p>
          <a:p>
            <a:endParaRPr lang="en-US" dirty="0">
              <a:latin typeface="Calibri" panose="020F0502020204030204" pitchFamily="34" charset="0"/>
              <a:cs typeface="Calibri" panose="020F0502020204030204" pitchFamily="34" charset="0"/>
            </a:endParaRPr>
          </a:p>
          <a:p>
            <a:endParaRPr lang="en-US" b="1" dirty="0" smtClean="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NOTE: Y</a:t>
            </a:r>
            <a:r>
              <a:rPr lang="en-US" dirty="0" smtClean="0">
                <a:latin typeface="Calibri" panose="020F0502020204030204" pitchFamily="34" charset="0"/>
                <a:cs typeface="Calibri" panose="020F0502020204030204" pitchFamily="34" charset="0"/>
              </a:rPr>
              <a:t>ou can only book Humana ads on Facebook. By default the Messenger &amp; Instagram button may be checked. Be sure to uncheck these.  </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5728068" y="2514980"/>
            <a:ext cx="3277366" cy="2037043"/>
          </a:xfrm>
          <a:prstGeom prst="rect">
            <a:avLst/>
          </a:prstGeom>
        </p:spPr>
      </p:pic>
      <p:pic>
        <p:nvPicPr>
          <p:cNvPr id="5" name="Picture 4"/>
          <p:cNvPicPr>
            <a:picLocks noChangeAspect="1"/>
          </p:cNvPicPr>
          <p:nvPr/>
        </p:nvPicPr>
        <p:blipFill>
          <a:blip r:embed="rId4"/>
          <a:stretch>
            <a:fillRect/>
          </a:stretch>
        </p:blipFill>
        <p:spPr>
          <a:xfrm>
            <a:off x="5487903" y="4697848"/>
            <a:ext cx="3757696" cy="1793392"/>
          </a:xfrm>
          <a:prstGeom prst="rect">
            <a:avLst/>
          </a:prstGeom>
        </p:spPr>
      </p:pic>
    </p:spTree>
    <p:extLst>
      <p:ext uri="{BB962C8B-B14F-4D97-AF65-F5344CB8AC3E}">
        <p14:creationId xmlns:p14="http://schemas.microsoft.com/office/powerpoint/2010/main" val="131358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5536" y="880191"/>
            <a:ext cx="3453075" cy="3010200"/>
          </a:xfrm>
          <a:prstGeom prst="rect">
            <a:avLst/>
          </a:prstGeom>
        </p:spPr>
      </p:pic>
      <p:sp>
        <p:nvSpPr>
          <p:cNvPr id="3" name="TextBox 2"/>
          <p:cNvSpPr txBox="1"/>
          <p:nvPr/>
        </p:nvSpPr>
        <p:spPr>
          <a:xfrm>
            <a:off x="692727" y="979055"/>
            <a:ext cx="4378037" cy="5078313"/>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Add your payment information. </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*Facebook will sometimes offer you </a:t>
            </a:r>
          </a:p>
          <a:p>
            <a:r>
              <a:rPr lang="en-US" dirty="0" smtClean="0">
                <a:latin typeface="Calibri" panose="020F0502020204030204" pitchFamily="34" charset="0"/>
                <a:cs typeface="Calibri" panose="020F0502020204030204" pitchFamily="34" charset="0"/>
              </a:rPr>
              <a:t>specials bonuses such as:</a:t>
            </a:r>
          </a:p>
          <a:p>
            <a:endParaRPr lang="en-US" dirty="0" smtClean="0">
              <a:latin typeface="Calibri" panose="020F0502020204030204" pitchFamily="34" charset="0"/>
              <a:cs typeface="Calibri" panose="020F0502020204030204" pitchFamily="34" charset="0"/>
            </a:endParaRPr>
          </a:p>
          <a:p>
            <a:r>
              <a:rPr lang="en-US" b="1" i="1" dirty="0" smtClean="0">
                <a:latin typeface="Calibri" panose="020F0502020204030204" pitchFamily="34" charset="0"/>
                <a:cs typeface="Calibri" panose="020F0502020204030204" pitchFamily="34" charset="0"/>
              </a:rPr>
              <a:t>“Free $20 in boosting credits with any $20 boosted ad” purchase.”</a:t>
            </a:r>
          </a:p>
          <a:p>
            <a:endParaRPr lang="en-US" b="1" i="1"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Once you have your payment information set up, simply click “Boost Post Now”. </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You will receive a notification that your ad has been submitted for review. They will notify you 24 hours (or less) if it meets the advertising policies and then post.    </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5820629" y="4804882"/>
            <a:ext cx="3286425" cy="822492"/>
          </a:xfrm>
          <a:prstGeom prst="rect">
            <a:avLst/>
          </a:prstGeom>
        </p:spPr>
      </p:pic>
    </p:spTree>
    <p:extLst>
      <p:ext uri="{BB962C8B-B14F-4D97-AF65-F5344CB8AC3E}">
        <p14:creationId xmlns:p14="http://schemas.microsoft.com/office/powerpoint/2010/main" val="220374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4469" y="415472"/>
            <a:ext cx="4913101" cy="3016000"/>
          </a:xfrm>
          <a:prstGeom prst="rect">
            <a:avLst/>
          </a:prstGeom>
        </p:spPr>
      </p:pic>
      <p:pic>
        <p:nvPicPr>
          <p:cNvPr id="3" name="Picture 2"/>
          <p:cNvPicPr>
            <a:picLocks noChangeAspect="1"/>
          </p:cNvPicPr>
          <p:nvPr/>
        </p:nvPicPr>
        <p:blipFill>
          <a:blip r:embed="rId3"/>
          <a:stretch>
            <a:fillRect/>
          </a:stretch>
        </p:blipFill>
        <p:spPr>
          <a:xfrm>
            <a:off x="4264469" y="4054764"/>
            <a:ext cx="5251714" cy="1965317"/>
          </a:xfrm>
          <a:prstGeom prst="rect">
            <a:avLst/>
          </a:prstGeom>
        </p:spPr>
      </p:pic>
      <p:sp>
        <p:nvSpPr>
          <p:cNvPr id="4" name="TextBox 3"/>
          <p:cNvSpPr txBox="1"/>
          <p:nvPr/>
        </p:nvSpPr>
        <p:spPr>
          <a:xfrm>
            <a:off x="480291" y="822036"/>
            <a:ext cx="3463636" cy="563231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You can check the status of your</a:t>
            </a:r>
          </a:p>
          <a:p>
            <a:r>
              <a:rPr lang="en-US" dirty="0" smtClean="0">
                <a:latin typeface="Calibri" panose="020F0502020204030204" pitchFamily="34" charset="0"/>
                <a:cs typeface="Calibri" panose="020F0502020204030204" pitchFamily="34" charset="0"/>
              </a:rPr>
              <a:t>ad in review by going to the </a:t>
            </a:r>
          </a:p>
          <a:p>
            <a:r>
              <a:rPr lang="en-US" dirty="0" smtClean="0">
                <a:latin typeface="Calibri" panose="020F0502020204030204" pitchFamily="34" charset="0"/>
                <a:cs typeface="Calibri" panose="020F0502020204030204" pitchFamily="34" charset="0"/>
              </a:rPr>
              <a:t>Ad Center in menu under “Manage</a:t>
            </a:r>
          </a:p>
          <a:p>
            <a:r>
              <a:rPr lang="en-US" dirty="0" smtClean="0">
                <a:latin typeface="Calibri" panose="020F0502020204030204" pitchFamily="34" charset="0"/>
                <a:cs typeface="Calibri" panose="020F0502020204030204" pitchFamily="34" charset="0"/>
              </a:rPr>
              <a:t>Page” on the left hand side</a:t>
            </a:r>
          </a:p>
          <a:p>
            <a:r>
              <a:rPr lang="en-US" dirty="0" smtClean="0">
                <a:latin typeface="Calibri" panose="020F0502020204030204" pitchFamily="34" charset="0"/>
                <a:cs typeface="Calibri" panose="020F0502020204030204" pitchFamily="34" charset="0"/>
              </a:rPr>
              <a:t>of your Facebook page.</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You can also utilize the Ad Center</a:t>
            </a:r>
          </a:p>
          <a:p>
            <a:r>
              <a:rPr lang="en-US" dirty="0" smtClean="0">
                <a:latin typeface="Calibri" panose="020F0502020204030204" pitchFamily="34" charset="0"/>
                <a:cs typeface="Calibri" panose="020F0502020204030204" pitchFamily="34" charset="0"/>
              </a:rPr>
              <a:t>to check how your ad is performing for you. You can see:</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Number of people reached</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Post Engagements (number of likes or comments)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Budget you have spent to date</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*This is also where you can increase your budget spend or duration of ad time if needed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20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673" y="1570181"/>
            <a:ext cx="3409395" cy="830997"/>
          </a:xfrm>
          <a:prstGeom prst="rect">
            <a:avLst/>
          </a:prstGeom>
          <a:noFill/>
        </p:spPr>
        <p:txBody>
          <a:bodyPr wrap="none" rtlCol="0">
            <a:spAutoFit/>
          </a:bodyPr>
          <a:lstStyle/>
          <a:p>
            <a:r>
              <a:rPr lang="en-US" sz="4800" dirty="0" smtClean="0">
                <a:latin typeface="Calibri" panose="020F0502020204030204" pitchFamily="34" charset="0"/>
                <a:cs typeface="Calibri" panose="020F0502020204030204" pitchFamily="34" charset="0"/>
              </a:rPr>
              <a:t>Questions?? </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73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740" y="526473"/>
            <a:ext cx="9293006" cy="6370975"/>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REMINDERS:</a:t>
            </a:r>
          </a:p>
          <a:p>
            <a:endParaRPr lang="en-US" sz="2800" b="1"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Set up a Facebook Business Page (must have a personal page first)</a:t>
            </a:r>
          </a:p>
          <a:p>
            <a:pPr marL="457200" indent="-4572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Complete the Humana required social media training in Vantage</a:t>
            </a:r>
          </a:p>
          <a:p>
            <a:pPr marL="9144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hlinkClick r:id="rId2"/>
              </a:rPr>
              <a:t>www.humana.com</a:t>
            </a:r>
            <a:endParaRPr lang="en-US" sz="2000" dirty="0" smtClean="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Sign in with user name / password</a:t>
            </a:r>
          </a:p>
          <a:p>
            <a:pPr marL="9144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Go to the Education card</a:t>
            </a:r>
          </a:p>
          <a:p>
            <a:pPr marL="9144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Select “MRC – Social Media Pilot” training</a:t>
            </a:r>
          </a:p>
          <a:p>
            <a:pPr lvl="1"/>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Wait for the Social Media icon to be added to your MRC </a:t>
            </a:r>
            <a:r>
              <a:rPr lang="en-US" sz="2000" dirty="0" smtClean="0">
                <a:latin typeface="Calibri" panose="020F0502020204030204" pitchFamily="34" charset="0"/>
                <a:cs typeface="Calibri" panose="020F0502020204030204" pitchFamily="34" charset="0"/>
              </a:rPr>
              <a:t>page (48-72 </a:t>
            </a:r>
            <a:r>
              <a:rPr lang="en-US" sz="2000" dirty="0" err="1" smtClean="0">
                <a:latin typeface="Calibri" panose="020F0502020204030204" pitchFamily="34" charset="0"/>
                <a:cs typeface="Calibri" panose="020F0502020204030204" pitchFamily="34" charset="0"/>
              </a:rPr>
              <a:t>hrs</a:t>
            </a:r>
            <a:r>
              <a:rPr lang="en-US"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Version &amp; load </a:t>
            </a:r>
            <a:r>
              <a:rPr lang="en-US" sz="2000" dirty="0" smtClean="0">
                <a:latin typeface="Calibri" panose="020F0502020204030204" pitchFamily="34" charset="0"/>
                <a:cs typeface="Calibri" panose="020F0502020204030204" pitchFamily="34" charset="0"/>
              </a:rPr>
              <a:t>a Humana approved social media ad to your business Facebook page</a:t>
            </a:r>
          </a:p>
          <a:p>
            <a:pPr marL="914400" lvl="1"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lvl="1"/>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NOW --- you are ready to boost an ad!! </a:t>
            </a:r>
          </a:p>
          <a:p>
            <a:pPr marL="914400" lvl="1" indent="-457200">
              <a:buFont typeface="Arial" panose="020B0604020202020204" pitchFamily="34" charset="0"/>
              <a:buChar char="•"/>
            </a:pPr>
            <a:endParaRPr lang="en-US" sz="28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888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218" y="631768"/>
            <a:ext cx="8418022" cy="584775"/>
          </a:xfrm>
          <a:prstGeom prst="rect">
            <a:avLst/>
          </a:prstGeom>
          <a:noFill/>
        </p:spPr>
        <p:txBody>
          <a:bodyPr wrap="square" rtlCol="0">
            <a:spAutoFit/>
          </a:bodyPr>
          <a:lstStyle/>
          <a:p>
            <a:r>
              <a:rPr lang="en-US" sz="3200" b="1" dirty="0" smtClean="0">
                <a:solidFill>
                  <a:schemeClr val="accent1">
                    <a:lumMod val="75000"/>
                  </a:schemeClr>
                </a:solidFill>
                <a:latin typeface="Calibri" panose="020F0502020204030204" pitchFamily="34" charset="0"/>
                <a:cs typeface="Calibri" panose="020F0502020204030204" pitchFamily="34" charset="0"/>
              </a:rPr>
              <a:t>What is Boosting? </a:t>
            </a:r>
            <a:endParaRPr lang="en-US" sz="32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868218" y="1671782"/>
            <a:ext cx="8922327" cy="4062651"/>
          </a:xfrm>
          <a:prstGeom prst="rect">
            <a:avLst/>
          </a:prstGeom>
          <a:noFill/>
        </p:spPr>
        <p:txBody>
          <a:bodyPr wrap="square" rtlCol="0">
            <a:spAutoFit/>
          </a:bodyPr>
          <a:lstStyle/>
          <a:p>
            <a:endParaRPr lang="en-US" dirty="0"/>
          </a:p>
          <a:p>
            <a:r>
              <a:rPr lang="en-US" sz="2000" dirty="0" smtClean="0">
                <a:latin typeface="Calibri" panose="020F0502020204030204" pitchFamily="34" charset="0"/>
                <a:cs typeface="Calibri" panose="020F0502020204030204" pitchFamily="34" charset="0"/>
              </a:rPr>
              <a:t>Boosted </a:t>
            </a:r>
            <a:r>
              <a:rPr lang="en-US" sz="2000" dirty="0">
                <a:latin typeface="Calibri" panose="020F0502020204030204" pitchFamily="34" charset="0"/>
                <a:cs typeface="Calibri" panose="020F0502020204030204" pitchFamily="34" charset="0"/>
              </a:rPr>
              <a:t>posts are paid ads you can create from posts on a Facebook Business Page. </a:t>
            </a:r>
            <a:endParaRPr lang="en-US" sz="20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By </a:t>
            </a:r>
            <a:r>
              <a:rPr lang="en-US" sz="2000" dirty="0">
                <a:latin typeface="Calibri" panose="020F0502020204030204" pitchFamily="34" charset="0"/>
                <a:cs typeface="Calibri" panose="020F0502020204030204" pitchFamily="34" charset="0"/>
              </a:rPr>
              <a:t>boosting a post, your post will be seen by people who do not follow your page. </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It </a:t>
            </a:r>
            <a:r>
              <a:rPr lang="en-US" sz="2000" dirty="0">
                <a:latin typeface="Calibri" panose="020F0502020204030204" pitchFamily="34" charset="0"/>
                <a:cs typeface="Calibri" panose="020F0502020204030204" pitchFamily="34" charset="0"/>
              </a:rPr>
              <a:t>allows you an opportunity to reach new people who may be interested in the information on your page. </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There is a fee from Facebook associated with boosted ads since they are publishing your ad to a wider audience.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By boosting </a:t>
            </a:r>
            <a:r>
              <a:rPr lang="en-US" sz="2000" dirty="0" smtClean="0">
                <a:latin typeface="Calibri" panose="020F0502020204030204" pitchFamily="34" charset="0"/>
                <a:cs typeface="Calibri" panose="020F0502020204030204" pitchFamily="34" charset="0"/>
              </a:rPr>
              <a:t>an ad you have created </a:t>
            </a:r>
            <a:r>
              <a:rPr lang="en-US" sz="2000" dirty="0">
                <a:latin typeface="Calibri" panose="020F0502020204030204" pitchFamily="34" charset="0"/>
                <a:cs typeface="Calibri" panose="020F0502020204030204" pitchFamily="34" charset="0"/>
              </a:rPr>
              <a:t>using Humana’s Marketing Resource Center, you efficiently make your name and contact information available to many people. </a:t>
            </a:r>
          </a:p>
        </p:txBody>
      </p:sp>
    </p:spTree>
    <p:extLst>
      <p:ext uri="{BB962C8B-B14F-4D97-AF65-F5344CB8AC3E}">
        <p14:creationId xmlns:p14="http://schemas.microsoft.com/office/powerpoint/2010/main" val="2039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437804"/>
            <a:ext cx="8920480" cy="584775"/>
          </a:xfrm>
          <a:prstGeom prst="rect">
            <a:avLst/>
          </a:prstGeom>
          <a:noFill/>
        </p:spPr>
        <p:txBody>
          <a:bodyPr wrap="square" rtlCol="0">
            <a:spAutoFit/>
          </a:bodyPr>
          <a:lstStyle/>
          <a:p>
            <a:r>
              <a:rPr lang="en-US" sz="3200" b="1" dirty="0" smtClean="0">
                <a:solidFill>
                  <a:schemeClr val="accent1">
                    <a:lumMod val="75000"/>
                  </a:schemeClr>
                </a:solidFill>
                <a:latin typeface="Calibri" panose="020F0502020204030204" pitchFamily="34" charset="0"/>
                <a:cs typeface="Calibri" panose="020F0502020204030204" pitchFamily="34" charset="0"/>
              </a:rPr>
              <a:t>Boosting Compliantly</a:t>
            </a:r>
            <a:endParaRPr lang="en-US" sz="32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39651" y="1022579"/>
            <a:ext cx="9387840" cy="5355312"/>
          </a:xfrm>
          <a:prstGeom prst="rect">
            <a:avLst/>
          </a:prstGeom>
          <a:noFill/>
        </p:spPr>
        <p:txBody>
          <a:bodyPr wrap="square" rtlCol="0">
            <a:spAutoFit/>
          </a:bodyPr>
          <a:lstStyle/>
          <a:p>
            <a:endParaRPr lang="en-US" dirty="0"/>
          </a:p>
          <a:p>
            <a:r>
              <a:rPr lang="en-US" dirty="0" smtClean="0">
                <a:latin typeface="Calibri" panose="020F0502020204030204" pitchFamily="34" charset="0"/>
                <a:cs typeface="Calibri" panose="020F0502020204030204" pitchFamily="34" charset="0"/>
              </a:rPr>
              <a:t>Below </a:t>
            </a:r>
            <a:r>
              <a:rPr lang="en-US" dirty="0">
                <a:latin typeface="Calibri" panose="020F0502020204030204" pitchFamily="34" charset="0"/>
                <a:cs typeface="Calibri" panose="020F0502020204030204" pitchFamily="34" charset="0"/>
              </a:rPr>
              <a:t>are some highlights from Humana’s policy on social media. Be sure to review the policy for full details.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must follow Medicare Communication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Marketing Guidelines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may not discriminate based on race, ethnicity, national origin, religion, gender, sex, age, mental or physical disability, health status, receipt of health care, claims experience, medical history, genetic information, evidence of insurability, or geographic location.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order to comply with HIPAA regulations, agents may never provide a list of Medicare members or prospects to Facebook.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may only boost posts on Facebook that comply with all applicable laws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regulations, including HIPAA, the MCMG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Humana’s policy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procedures.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may only target ads in locations in which they are licensed, appointed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certified to sell Humana plans.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can target ads to individuals who may be eligible for Medicare. </a:t>
            </a:r>
            <a:r>
              <a:rPr lang="en-US" dirty="0" smtClean="0">
                <a:latin typeface="Calibri" panose="020F0502020204030204" pitchFamily="34" charset="0"/>
                <a:cs typeface="Calibri" panose="020F0502020204030204" pitchFamily="34" charset="0"/>
              </a:rPr>
              <a:t>To do this you can set the target audience by selecting </a:t>
            </a:r>
            <a:r>
              <a:rPr lang="en-US" dirty="0">
                <a:latin typeface="Calibri" panose="020F0502020204030204" pitchFamily="34" charset="0"/>
                <a:cs typeface="Calibri" panose="020F0502020204030204" pitchFamily="34" charset="0"/>
              </a:rPr>
              <a:t>“Medicare” or “Medicare Advantage” as an interest in the demographic section. The MCMG prohibits targeting potential enrollees from higher income areas, or stating or implying that plans are only available to seniors rather than to all Medicare beneficiaries or stating or implying that plans are only available to Medicaid beneficiaries unless the plan is a D-SNP or MMP. </a:t>
            </a:r>
          </a:p>
        </p:txBody>
      </p:sp>
    </p:spTree>
    <p:extLst>
      <p:ext uri="{BB962C8B-B14F-4D97-AF65-F5344CB8AC3E}">
        <p14:creationId xmlns:p14="http://schemas.microsoft.com/office/powerpoint/2010/main" val="157659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597" y="483985"/>
            <a:ext cx="8920480" cy="584775"/>
          </a:xfrm>
          <a:prstGeom prst="rect">
            <a:avLst/>
          </a:prstGeom>
          <a:noFill/>
        </p:spPr>
        <p:txBody>
          <a:bodyPr wrap="square" rtlCol="0">
            <a:spAutoFit/>
          </a:bodyPr>
          <a:lstStyle/>
          <a:p>
            <a:r>
              <a:rPr lang="en-US" sz="3200" b="1" dirty="0" smtClean="0">
                <a:solidFill>
                  <a:schemeClr val="accent1">
                    <a:lumMod val="75000"/>
                  </a:schemeClr>
                </a:solidFill>
                <a:latin typeface="Calibri" panose="020F0502020204030204" pitchFamily="34" charset="0"/>
                <a:cs typeface="Calibri" panose="020F0502020204030204" pitchFamily="34" charset="0"/>
              </a:rPr>
              <a:t>Boosting Compliantly continued…</a:t>
            </a:r>
            <a:endParaRPr lang="en-US" sz="3200" b="1" dirty="0">
              <a:solidFill>
                <a:schemeClr val="accent1">
                  <a:lumMod val="7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476597" y="1293090"/>
            <a:ext cx="9018385"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can use </a:t>
            </a:r>
            <a:r>
              <a:rPr lang="en-US" dirty="0" smtClean="0">
                <a:latin typeface="Calibri" panose="020F0502020204030204" pitchFamily="34" charset="0"/>
                <a:cs typeface="Calibri" panose="020F0502020204030204" pitchFamily="34" charset="0"/>
              </a:rPr>
              <a:t>income ranges </a:t>
            </a:r>
            <a:r>
              <a:rPr lang="en-US" dirty="0">
                <a:latin typeface="Calibri" panose="020F0502020204030204" pitchFamily="34" charset="0"/>
                <a:cs typeface="Calibri" panose="020F0502020204030204" pitchFamily="34" charset="0"/>
              </a:rPr>
              <a:t>to target specific consumers based on campaign design. </a:t>
            </a:r>
            <a:r>
              <a:rPr lang="en-US" dirty="0" smtClean="0">
                <a:latin typeface="Calibri" panose="020F0502020204030204" pitchFamily="34" charset="0"/>
                <a:cs typeface="Calibri" panose="020F0502020204030204" pitchFamily="34" charset="0"/>
              </a:rPr>
              <a:t>    For </a:t>
            </a:r>
            <a:r>
              <a:rPr lang="en-US" dirty="0">
                <a:latin typeface="Calibri" panose="020F0502020204030204" pitchFamily="34" charset="0"/>
                <a:cs typeface="Calibri" panose="020F0502020204030204" pitchFamily="34" charset="0"/>
              </a:rPr>
              <a:t>example, $0 premium ads might resonate better with a lower income population. </a:t>
            </a:r>
            <a:r>
              <a:rPr lang="en-US" dirty="0" smtClean="0">
                <a:latin typeface="Calibri" panose="020F0502020204030204" pitchFamily="34" charset="0"/>
                <a:cs typeface="Calibri" panose="020F0502020204030204" pitchFamily="34" charset="0"/>
              </a:rPr>
              <a:t>     The </a:t>
            </a:r>
            <a:r>
              <a:rPr lang="en-US" dirty="0">
                <a:latin typeface="Calibri" panose="020F0502020204030204" pitchFamily="34" charset="0"/>
                <a:cs typeface="Calibri" panose="020F0502020204030204" pitchFamily="34" charset="0"/>
              </a:rPr>
              <a:t>MCMG prohibits targeting potential enrollees from higher income areas.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may use income ranges to target dual eligible consumers when marketing DSNP plans. </a:t>
            </a:r>
            <a:r>
              <a:rPr lang="en-US" b="1" dirty="0">
                <a:latin typeface="Calibri" panose="020F0502020204030204" pitchFamily="34" charset="0"/>
                <a:cs typeface="Calibri" panose="020F0502020204030204" pitchFamily="34" charset="0"/>
              </a:rPr>
              <a:t>Please Note! </a:t>
            </a:r>
            <a:r>
              <a:rPr lang="en-US" dirty="0">
                <a:latin typeface="Calibri" panose="020F0502020204030204" pitchFamily="34" charset="0"/>
                <a:cs typeface="Calibri" panose="020F0502020204030204" pitchFamily="34" charset="0"/>
              </a:rPr>
              <a:t>Agents may not use income levels to target Value Plus Plans. The MCMG prohibits plans that are not D-SNPs to imply that their plan is designed for dual-eligible individuals or targeting their marketing efforts exclusively to dual eligible individuals.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Ads designed </a:t>
            </a:r>
            <a:r>
              <a:rPr lang="en-US" dirty="0">
                <a:latin typeface="Calibri" panose="020F0502020204030204" pitchFamily="34" charset="0"/>
                <a:cs typeface="Calibri" panose="020F0502020204030204" pitchFamily="34" charset="0"/>
              </a:rPr>
              <a:t>to reach </a:t>
            </a:r>
            <a:r>
              <a:rPr lang="en-US" dirty="0" smtClean="0">
                <a:latin typeface="Calibri" panose="020F0502020204030204" pitchFamily="34" charset="0"/>
                <a:cs typeface="Calibri" panose="020F0502020204030204" pitchFamily="34" charset="0"/>
              </a:rPr>
              <a:t>multicultural demographics can target those populations. </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Medicare </a:t>
            </a:r>
            <a:r>
              <a:rPr lang="en-US" dirty="0">
                <a:latin typeface="Calibri" panose="020F0502020204030204" pitchFamily="34" charset="0"/>
                <a:cs typeface="Calibri" panose="020F0502020204030204" pitchFamily="34" charset="0"/>
              </a:rPr>
              <a:t>ads should not be targeted to consumers in any way based on health status, unless you are targeting ads based on eligibility requirements. For example, agents should not select healthy lifestyle options when selecting target demographics. </a:t>
            </a: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Agents </a:t>
            </a:r>
            <a:r>
              <a:rPr lang="en-US" dirty="0">
                <a:latin typeface="Calibri" panose="020F0502020204030204" pitchFamily="34" charset="0"/>
                <a:cs typeface="Calibri" panose="020F0502020204030204" pitchFamily="34" charset="0"/>
              </a:rPr>
              <a:t>will be required to provide evidence of </a:t>
            </a:r>
            <a:r>
              <a:rPr lang="en-US" dirty="0" smtClean="0">
                <a:latin typeface="Calibri" panose="020F0502020204030204" pitchFamily="34" charset="0"/>
                <a:cs typeface="Calibri" panose="020F0502020204030204" pitchFamily="34" charset="0"/>
              </a:rPr>
              <a:t>complying with these rules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Sales </a:t>
            </a:r>
            <a:r>
              <a:rPr lang="en-US" dirty="0" smtClean="0">
                <a:latin typeface="Calibri" panose="020F0502020204030204" pitchFamily="34" charset="0"/>
                <a:cs typeface="Calibri" panose="020F0502020204030204" pitchFamily="34" charset="0"/>
              </a:rPr>
              <a:t>Integrity /  Humana’s Compliancy conduct </a:t>
            </a:r>
            <a:r>
              <a:rPr lang="en-US" dirty="0">
                <a:latin typeface="Calibri" panose="020F0502020204030204" pitchFamily="34" charset="0"/>
                <a:cs typeface="Calibri" panose="020F0502020204030204" pitchFamily="34" charset="0"/>
              </a:rPr>
              <a:t>monitoring </a:t>
            </a:r>
            <a:r>
              <a:rPr lang="en-US" dirty="0" smtClean="0">
                <a:latin typeface="Calibri" panose="020F0502020204030204" pitchFamily="34" charset="0"/>
                <a:cs typeface="Calibri" panose="020F0502020204030204" pitchFamily="34" charset="0"/>
              </a:rPr>
              <a:t>&amp; </a:t>
            </a:r>
            <a:r>
              <a:rPr lang="en-US" dirty="0">
                <a:latin typeface="Calibri" panose="020F0502020204030204" pitchFamily="34" charset="0"/>
                <a:cs typeface="Calibri" panose="020F0502020204030204" pitchFamily="34" charset="0"/>
              </a:rPr>
              <a:t>auditing to confirm compliance.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32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597" y="354676"/>
            <a:ext cx="8920480" cy="584775"/>
          </a:xfrm>
          <a:prstGeom prst="rect">
            <a:avLst/>
          </a:prstGeom>
          <a:noFill/>
        </p:spPr>
        <p:txBody>
          <a:bodyPr wrap="square" rtlCol="0">
            <a:spAutoFit/>
          </a:bodyPr>
          <a:lstStyle/>
          <a:p>
            <a:r>
              <a:rPr lang="en-US" sz="3200" b="1" dirty="0" smtClean="0">
                <a:solidFill>
                  <a:schemeClr val="accent1">
                    <a:lumMod val="75000"/>
                  </a:schemeClr>
                </a:solidFill>
                <a:latin typeface="Calibri" panose="020F0502020204030204" pitchFamily="34" charset="0"/>
                <a:cs typeface="Calibri" panose="020F0502020204030204" pitchFamily="34" charset="0"/>
              </a:rPr>
              <a:t>Update your MRC Profile for Facebook</a:t>
            </a:r>
            <a:endParaRPr lang="en-US" sz="32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76598" y="1459345"/>
            <a:ext cx="8805948" cy="34163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 order for Facebook Boosted Posts to function correctly for Humana-approved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ads, you need to enter a </a:t>
            </a:r>
            <a:r>
              <a:rPr lang="en-US" dirty="0">
                <a:latin typeface="Calibri" panose="020F0502020204030204" pitchFamily="34" charset="0"/>
                <a:cs typeface="Calibri" panose="020F0502020204030204" pitchFamily="34" charset="0"/>
              </a:rPr>
              <a:t>URL into your MRC profile. </a:t>
            </a:r>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When </a:t>
            </a:r>
            <a:r>
              <a:rPr lang="en-US" dirty="0">
                <a:latin typeface="Calibri" panose="020F0502020204030204" pitchFamily="34" charset="0"/>
                <a:cs typeface="Calibri" panose="020F0502020204030204" pitchFamily="34" charset="0"/>
              </a:rPr>
              <a:t>a consumer clicks on your boosted post, they will be directed to the URL you enter. </a:t>
            </a:r>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best practice is to enter your Facebook Business Page URL. </a:t>
            </a:r>
          </a:p>
          <a:p>
            <a:r>
              <a:rPr lang="en-US" dirty="0" smtClean="0">
                <a:latin typeface="Calibri" panose="020F0502020204030204" pitchFamily="34" charset="0"/>
                <a:cs typeface="Calibri" panose="020F0502020204030204" pitchFamily="34" charset="0"/>
              </a:rPr>
              <a:t>Partner </a:t>
            </a:r>
            <a:r>
              <a:rPr lang="en-US" dirty="0">
                <a:latin typeface="Calibri" panose="020F0502020204030204" pitchFamily="34" charset="0"/>
                <a:cs typeface="Calibri" panose="020F0502020204030204" pitchFamily="34" charset="0"/>
              </a:rPr>
              <a:t>Agents may choose to enter </a:t>
            </a:r>
            <a:r>
              <a:rPr lang="en-US" dirty="0" smtClean="0">
                <a:latin typeface="Calibri" panose="020F0502020204030204" pitchFamily="34" charset="0"/>
                <a:cs typeface="Calibri" panose="020F0502020204030204" pitchFamily="34" charset="0"/>
              </a:rPr>
              <a:t>your </a:t>
            </a:r>
            <a:r>
              <a:rPr lang="en-US" dirty="0">
                <a:latin typeface="Calibri" panose="020F0502020204030204" pitchFamily="34" charset="0"/>
                <a:cs typeface="Calibri" panose="020F0502020204030204" pitchFamily="34" charset="0"/>
              </a:rPr>
              <a:t>Facebook URL or another website that </a:t>
            </a:r>
            <a:r>
              <a:rPr lang="en-US" dirty="0" smtClean="0">
                <a:latin typeface="Calibri" panose="020F0502020204030204" pitchFamily="34" charset="0"/>
                <a:cs typeface="Calibri" panose="020F0502020204030204" pitchFamily="34" charset="0"/>
              </a:rPr>
              <a:t>you own (such as your business or agency website). </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following slides will walk you thru that process on how to load your URL.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33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37" t="24478" r="31667" b="8900"/>
          <a:stretch/>
        </p:blipFill>
        <p:spPr>
          <a:xfrm>
            <a:off x="988291" y="433350"/>
            <a:ext cx="8802254" cy="6219872"/>
          </a:xfrm>
          <a:prstGeom prst="rect">
            <a:avLst/>
          </a:prstGeom>
        </p:spPr>
      </p:pic>
    </p:spTree>
    <p:extLst>
      <p:ext uri="{BB962C8B-B14F-4D97-AF65-F5344CB8AC3E}">
        <p14:creationId xmlns:p14="http://schemas.microsoft.com/office/powerpoint/2010/main" val="116984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36" t="34803" r="28939" b="40147"/>
          <a:stretch/>
        </p:blipFill>
        <p:spPr>
          <a:xfrm>
            <a:off x="849745" y="932873"/>
            <a:ext cx="8672946" cy="2576946"/>
          </a:xfrm>
          <a:prstGeom prst="rect">
            <a:avLst/>
          </a:prstGeom>
        </p:spPr>
      </p:pic>
      <p:sp>
        <p:nvSpPr>
          <p:cNvPr id="3" name="TextBox 2"/>
          <p:cNvSpPr txBox="1"/>
          <p:nvPr/>
        </p:nvSpPr>
        <p:spPr>
          <a:xfrm>
            <a:off x="775855" y="4064000"/>
            <a:ext cx="8746836"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If using your business or agency URL </a:t>
            </a:r>
            <a:r>
              <a:rPr lang="en-US" dirty="0" smtClean="0">
                <a:latin typeface="Calibri" panose="020F0502020204030204" pitchFamily="34" charset="0"/>
                <a:cs typeface="Calibri" panose="020F0502020204030204" pitchFamily="34" charset="0"/>
              </a:rPr>
              <a:t>– </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Your business or agency URL will be in the browser bar of your website. Simply right click on that data, copy and then paste that information into the URL field in your MRC Profile so the information will link and you can boost.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913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0485" y="360218"/>
            <a:ext cx="2989575" cy="2528800"/>
          </a:xfrm>
          <a:prstGeom prst="rect">
            <a:avLst/>
          </a:prstGeom>
        </p:spPr>
      </p:pic>
      <p:sp>
        <p:nvSpPr>
          <p:cNvPr id="4" name="TextBox 3"/>
          <p:cNvSpPr txBox="1"/>
          <p:nvPr/>
        </p:nvSpPr>
        <p:spPr>
          <a:xfrm>
            <a:off x="775854" y="1056237"/>
            <a:ext cx="4535055" cy="535531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From your Facebook business page, click on the blue button “Boost Post”</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*If boosting for the first time, you must read &amp; accept Facebook’s non-discrimination policy. </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You will then see a screen where you will set up the specifics of who you wish to reach with your ad.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	Audience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Age Range</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	Location (be realistic &amp; targeted)</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You may also use “Detailed Targeting”	</a:t>
            </a:r>
          </a:p>
          <a:p>
            <a:r>
              <a:rPr lang="en-US"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Demographics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Interests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Behaviors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a:srcRect b="40451"/>
          <a:stretch/>
        </p:blipFill>
        <p:spPr>
          <a:xfrm>
            <a:off x="5569527" y="3356883"/>
            <a:ext cx="3939750" cy="2980683"/>
          </a:xfrm>
          <a:prstGeom prst="rect">
            <a:avLst/>
          </a:prstGeom>
        </p:spPr>
      </p:pic>
      <p:sp>
        <p:nvSpPr>
          <p:cNvPr id="6" name="TextBox 5"/>
          <p:cNvSpPr txBox="1"/>
          <p:nvPr/>
        </p:nvSpPr>
        <p:spPr>
          <a:xfrm>
            <a:off x="775854" y="489527"/>
            <a:ext cx="2493824" cy="461665"/>
          </a:xfrm>
          <a:prstGeom prst="rect">
            <a:avLst/>
          </a:prstGeom>
          <a:noFill/>
        </p:spPr>
        <p:txBody>
          <a:bodyPr wrap="none" rtlCol="0">
            <a:spAutoFit/>
          </a:bodyPr>
          <a:lstStyle/>
          <a:p>
            <a:r>
              <a:rPr lang="en-US" sz="2400" b="1" dirty="0" smtClean="0">
                <a:solidFill>
                  <a:schemeClr val="accent1">
                    <a:lumMod val="75000"/>
                  </a:schemeClr>
                </a:solidFill>
                <a:latin typeface="Calibri" panose="020F0502020204030204" pitchFamily="34" charset="0"/>
                <a:cs typeface="Calibri" panose="020F0502020204030204" pitchFamily="34" charset="0"/>
              </a:rPr>
              <a:t>NOW Let’s Boost! </a:t>
            </a:r>
            <a:endParaRPr lang="en-US" sz="2400" b="1" dirty="0">
              <a:solidFill>
                <a:schemeClr val="accent1">
                  <a:lumMod val="75000"/>
                </a:schemeClr>
              </a:solidFill>
            </a:endParaRPr>
          </a:p>
        </p:txBody>
      </p:sp>
    </p:spTree>
    <p:extLst>
      <p:ext uri="{BB962C8B-B14F-4D97-AF65-F5344CB8AC3E}">
        <p14:creationId xmlns:p14="http://schemas.microsoft.com/office/powerpoint/2010/main" val="36448276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16F6E59554A243994EEA0B62EFB6AA" ma:contentTypeVersion="11" ma:contentTypeDescription="Create a new document." ma:contentTypeScope="" ma:versionID="6c079995bbd6682f02890b60620b1eda">
  <xsd:schema xmlns:xsd="http://www.w3.org/2001/XMLSchema" xmlns:xs="http://www.w3.org/2001/XMLSchema" xmlns:p="http://schemas.microsoft.com/office/2006/metadata/properties" xmlns:ns2="00857a9d-8bfa-472e-8a8b-f2513e18249a" xmlns:ns3="63881988-06ff-4b10-9026-a6fff545a706" targetNamespace="http://schemas.microsoft.com/office/2006/metadata/properties" ma:root="true" ma:fieldsID="78aabff94c4d1d59187c9bf3793bd678" ns2:_="" ns3:_="">
    <xsd:import namespace="00857a9d-8bfa-472e-8a8b-f2513e18249a"/>
    <xsd:import namespace="63881988-06ff-4b10-9026-a6fff545a7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857a9d-8bfa-472e-8a8b-f2513e1824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881988-06ff-4b10-9026-a6fff545a70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B61DF7-9402-4095-B754-BD2C63895B08}"/>
</file>

<file path=customXml/itemProps2.xml><?xml version="1.0" encoding="utf-8"?>
<ds:datastoreItem xmlns:ds="http://schemas.openxmlformats.org/officeDocument/2006/customXml" ds:itemID="{57FF1BB2-8D75-4B0E-A814-C97796DB9F2D}"/>
</file>

<file path=customXml/itemProps3.xml><?xml version="1.0" encoding="utf-8"?>
<ds:datastoreItem xmlns:ds="http://schemas.openxmlformats.org/officeDocument/2006/customXml" ds:itemID="{F20B2E7E-DC95-4773-BEDD-E7B0A018EC40}"/>
</file>

<file path=docProps/app.xml><?xml version="1.0" encoding="utf-8"?>
<Properties xmlns="http://schemas.openxmlformats.org/officeDocument/2006/extended-properties" xmlns:vt="http://schemas.openxmlformats.org/officeDocument/2006/docPropsVTypes">
  <Template>Facet</Template>
  <TotalTime>169</TotalTime>
  <Words>1159</Words>
  <Application>Microsoft Office PowerPoint</Application>
  <PresentationFormat>Widescreen</PresentationFormat>
  <Paragraphs>123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FACEBOOK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Humana,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Michelle Cook</dc:creator>
  <cp:lastModifiedBy>Michelle Cook</cp:lastModifiedBy>
  <cp:revision>18</cp:revision>
  <dcterms:created xsi:type="dcterms:W3CDTF">2021-01-25T14:51:32Z</dcterms:created>
  <dcterms:modified xsi:type="dcterms:W3CDTF">2021-02-01T14:41:11Z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a0108110-8497-410a-8576-7a9f55d7a60a</vt:lpwstr>
  </property>
  <property fmtid="{D5CDD505-2E9C-101B-9397-08002B2CF9AE}" pid="3" name="ScannedBy">
    <vt:lpwstr>TCS-ContentScanned</vt:lpwstr>
  </property>
  <property fmtid="{D5CDD505-2E9C-101B-9397-08002B2CF9AE}" pid="4" name="HumanaClassification">
    <vt:lpwstr>I</vt:lpwstr>
  </property>
  <property fmtid="{D5CDD505-2E9C-101B-9397-08002B2CF9AE}" pid="5" name="ContentTypeId">
    <vt:lpwstr>0x010100D616F6E59554A243994EEA0B62EFB6AA</vt:lpwstr>
  </property>
</Properties>
</file>